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1"/>
  </p:handoutMasterIdLst>
  <p:sldIdLst>
    <p:sldId id="256" r:id="rId2"/>
    <p:sldId id="263" r:id="rId3"/>
    <p:sldId id="269" r:id="rId4"/>
    <p:sldId id="270" r:id="rId5"/>
    <p:sldId id="271" r:id="rId6"/>
    <p:sldId id="272" r:id="rId7"/>
    <p:sldId id="262" r:id="rId8"/>
    <p:sldId id="268" r:id="rId9"/>
    <p:sldId id="273"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2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ED43B1A-8ED4-433B-A532-81FDCBC0FD8C}" type="datetimeFigureOut">
              <a:rPr kumimoji="1" lang="ja-JP" altLang="en-US" smtClean="0"/>
              <a:t>2016/8/10</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B63244E-BC09-4DE1-B6C0-C84227AB09D2}" type="slidenum">
              <a:rPr kumimoji="1" lang="ja-JP" altLang="en-US" smtClean="0"/>
              <a:t>‹#›</a:t>
            </a:fld>
            <a:endParaRPr kumimoji="1" lang="ja-JP" altLang="en-US"/>
          </a:p>
        </p:txBody>
      </p:sp>
    </p:spTree>
    <p:extLst>
      <p:ext uri="{BB962C8B-B14F-4D97-AF65-F5344CB8AC3E}">
        <p14:creationId xmlns:p14="http://schemas.microsoft.com/office/powerpoint/2010/main" val="9858581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日付プレースホルダー 29"/>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19" name="フッター プレースホルダー 18"/>
          <p:cNvSpPr>
            <a:spLocks noGrp="1"/>
          </p:cNvSpPr>
          <p:nvPr>
            <p:ph type="ftr" sz="quarter" idx="11"/>
          </p:nvPr>
        </p:nvSpPr>
        <p:spPr/>
        <p:txBody>
          <a:bodyPr/>
          <a:lstStyle/>
          <a:p>
            <a:endParaRPr kumimoji="1" lang="ja-JP" altLang="en-US"/>
          </a:p>
        </p:txBody>
      </p:sp>
      <p:sp>
        <p:nvSpPr>
          <p:cNvPr id="27" name="スライド番号プレースホルダー 26"/>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8" name="スライド番号プレースホルダー 7"/>
          <p:cNvSpPr>
            <a:spLocks noGrp="1"/>
          </p:cNvSpPr>
          <p:nvPr>
            <p:ph type="sldNum" sz="quarter" idx="11"/>
          </p:nvPr>
        </p:nvSpPr>
        <p:spPr/>
        <p:txBody>
          <a:bodyPr/>
          <a:lstStyle/>
          <a:p>
            <a:fld id="{7FDB0CBD-566F-4E1B-9564-159C39D47DE4}" type="slidenum">
              <a:rPr kumimoji="1" lang="ja-JP" altLang="en-US" smtClean="0"/>
              <a:t>‹#›</a:t>
            </a:fld>
            <a:endParaRPr kumimoji="1" lang="ja-JP" altLang="en-US"/>
          </a:p>
        </p:txBody>
      </p:sp>
      <p:sp>
        <p:nvSpPr>
          <p:cNvPr id="9" name="フッター プレースホルダー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14EE2AD0-C10B-4576-87C5-87E2DD348A99}" type="datetimeFigureOut">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156448" y="6422064"/>
            <a:ext cx="762000" cy="365125"/>
          </a:xfrm>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a:xfrm>
            <a:off x="457200" y="6422064"/>
            <a:ext cx="2133600" cy="365125"/>
          </a:xfrm>
        </p:spPr>
        <p:txBody>
          <a:bodyPr/>
          <a:lstStyle/>
          <a:p>
            <a:fld id="{14EE2AD0-C10B-4576-87C5-87E2DD348A99}" type="datetimeFigureOut">
              <a:rPr kumimoji="1" lang="ja-JP" altLang="en-US" smtClean="0"/>
              <a:t>2016/8/10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B0CBD-566F-4E1B-9564-159C39D47DE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ー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4EE2AD0-C10B-4576-87C5-87E2DD348A99}" type="datetimeFigureOut">
              <a:rPr kumimoji="1" lang="ja-JP" altLang="en-US" smtClean="0"/>
              <a:t>2016/8/10</a:t>
            </a:fld>
            <a:endParaRPr kumimoji="1" lang="ja-JP" altLang="en-US"/>
          </a:p>
        </p:txBody>
      </p:sp>
      <p:sp>
        <p:nvSpPr>
          <p:cNvPr id="22" name="フッター プレースホルダー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1" lang="ja-JP" altLang="en-US"/>
          </a:p>
        </p:txBody>
      </p:sp>
      <p:sp>
        <p:nvSpPr>
          <p:cNvPr id="18" name="スライド番号プレースホルダー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FDB0CBD-566F-4E1B-9564-159C39D47DE4}" type="slidenum">
              <a:rPr kumimoji="1" lang="ja-JP" altLang="en-US" smtClean="0"/>
              <a:t>‹#›</a:t>
            </a:fld>
            <a:endParaRPr kumimoji="1" lang="ja-JP"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amagawa.ac.jp/research/je-paralle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dirty="0"/>
          </a:p>
        </p:txBody>
      </p:sp>
      <p:sp>
        <p:nvSpPr>
          <p:cNvPr id="5" name="正方形/長方形 4"/>
          <p:cNvSpPr/>
          <p:nvPr/>
        </p:nvSpPr>
        <p:spPr>
          <a:xfrm>
            <a:off x="2411759" y="3356992"/>
            <a:ext cx="4536819" cy="830997"/>
          </a:xfrm>
          <a:prstGeom prst="rect">
            <a:avLst/>
          </a:prstGeom>
          <a:noFill/>
        </p:spPr>
        <p:txBody>
          <a:bodyPr wrap="none" lIns="91440" tIns="45720" rIns="91440" bIns="45720">
            <a:spAutoFit/>
          </a:bodyPr>
          <a:lstStyle/>
          <a:p>
            <a:pPr algn="ctr"/>
            <a:r>
              <a:rPr lang="en-US" altLang="ja-JP" sz="48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EasyConc</a:t>
            </a:r>
            <a:r>
              <a:rPr lang="en-US" altLang="ja-JP" sz="4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v6.1</a:t>
            </a:r>
            <a:endParaRPr lang="ja-JP" altLang="en-US" sz="4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3050040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a:t>
            </a:r>
            <a:endParaRPr kumimoji="1" lang="ja-JP" altLang="en-US" dirty="0"/>
          </a:p>
        </p:txBody>
      </p:sp>
      <p:sp>
        <p:nvSpPr>
          <p:cNvPr id="3" name="コンテンツ プレースホルダー 2"/>
          <p:cNvSpPr>
            <a:spLocks noGrp="1"/>
          </p:cNvSpPr>
          <p:nvPr>
            <p:ph idx="1"/>
          </p:nvPr>
        </p:nvSpPr>
        <p:spPr>
          <a:xfrm>
            <a:off x="457200" y="1600200"/>
            <a:ext cx="8291264" cy="4525963"/>
          </a:xfrm>
        </p:spPr>
        <p:txBody>
          <a:bodyPr>
            <a:normAutofit lnSpcReduction="10000"/>
          </a:bodyPr>
          <a:lstStyle/>
          <a:p>
            <a:r>
              <a:rPr lang="ja-JP" altLang="en-US" dirty="0" smtClean="0"/>
              <a:t>「</a:t>
            </a:r>
            <a:r>
              <a:rPr lang="ja-JP" altLang="en-US" dirty="0"/>
              <a:t>デジタル教科書」の位置付け</a:t>
            </a:r>
            <a:r>
              <a:rPr lang="ja-JP" altLang="en-US" dirty="0" smtClean="0"/>
              <a:t>に</a:t>
            </a:r>
            <a:endParaRPr lang="en-US" altLang="ja-JP" dirty="0" smtClean="0"/>
          </a:p>
          <a:p>
            <a:pPr marL="36576" indent="0">
              <a:buNone/>
            </a:pPr>
            <a:r>
              <a:rPr lang="en-US" altLang="ja-JP" dirty="0" smtClean="0"/>
              <a:t>					</a:t>
            </a:r>
            <a:r>
              <a:rPr lang="ja-JP" altLang="en-US" dirty="0" smtClean="0"/>
              <a:t>関する検討会議</a:t>
            </a:r>
            <a:endParaRPr lang="en-US" altLang="ja-JP" dirty="0" smtClean="0"/>
          </a:p>
          <a:p>
            <a:r>
              <a:rPr kumimoji="1" lang="ja-JP" altLang="en-US" dirty="0"/>
              <a:t>デジタル教材</a:t>
            </a:r>
            <a:r>
              <a:rPr kumimoji="1" lang="ja-JP" altLang="en-US" dirty="0" smtClean="0"/>
              <a:t>の開発環境</a:t>
            </a:r>
            <a:endParaRPr kumimoji="1" lang="en-US" altLang="ja-JP" dirty="0" smtClean="0"/>
          </a:p>
          <a:p>
            <a:r>
              <a:rPr lang="ja-JP" altLang="en-US" dirty="0" smtClean="0"/>
              <a:t>開発コンセプト</a:t>
            </a:r>
            <a:endParaRPr lang="en-US" altLang="ja-JP" dirty="0" smtClean="0"/>
          </a:p>
          <a:p>
            <a:pPr lvl="1"/>
            <a:r>
              <a:rPr lang="en-US" altLang="ja-JP" dirty="0" smtClean="0"/>
              <a:t>Freemium</a:t>
            </a:r>
            <a:r>
              <a:rPr lang="ja-JP" altLang="en-US" dirty="0" smtClean="0"/>
              <a:t>他</a:t>
            </a:r>
            <a:endParaRPr lang="en-US" altLang="ja-JP" dirty="0" smtClean="0"/>
          </a:p>
          <a:p>
            <a:r>
              <a:rPr lang="en-US" altLang="ja-JP" dirty="0" smtClean="0"/>
              <a:t>Demonstration</a:t>
            </a:r>
          </a:p>
          <a:p>
            <a:pPr lvl="1"/>
            <a:r>
              <a:rPr lang="en-US" altLang="ja-JP" dirty="0" err="1" smtClean="0"/>
              <a:t>EasyConc</a:t>
            </a:r>
            <a:r>
              <a:rPr lang="en-US" altLang="ja-JP" dirty="0" smtClean="0"/>
              <a:t> v6.1</a:t>
            </a:r>
          </a:p>
          <a:p>
            <a:pPr lvl="1"/>
            <a:r>
              <a:rPr kumimoji="1" lang="en-US" altLang="ja-JP" dirty="0" err="1" smtClean="0"/>
              <a:t>FlashPicture</a:t>
            </a:r>
            <a:r>
              <a:rPr kumimoji="1" lang="en-US" altLang="ja-JP" dirty="0" smtClean="0"/>
              <a:t> v2.0</a:t>
            </a:r>
          </a:p>
          <a:p>
            <a:r>
              <a:rPr lang="en-US" altLang="ja-JP" dirty="0" err="1" smtClean="0"/>
              <a:t>DownLoad</a:t>
            </a:r>
            <a:endParaRPr kumimoji="1" lang="en-US" altLang="ja-JP" dirty="0" smtClean="0"/>
          </a:p>
        </p:txBody>
      </p:sp>
    </p:spTree>
    <p:extLst>
      <p:ext uri="{BB962C8B-B14F-4D97-AF65-F5344CB8AC3E}">
        <p14:creationId xmlns:p14="http://schemas.microsoft.com/office/powerpoint/2010/main" val="2071503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a:t>「デジタル教科書」の位置付けに関する検討会議</a:t>
            </a:r>
            <a:endParaRPr kumimoji="1" lang="ja-JP" altLang="en-US" sz="2800" dirty="0"/>
          </a:p>
        </p:txBody>
      </p:sp>
      <p:sp>
        <p:nvSpPr>
          <p:cNvPr id="3" name="コンテンツ プレースホルダー 2"/>
          <p:cNvSpPr>
            <a:spLocks noGrp="1"/>
          </p:cNvSpPr>
          <p:nvPr>
            <p:ph idx="1"/>
          </p:nvPr>
        </p:nvSpPr>
        <p:spPr>
          <a:xfrm>
            <a:off x="457200" y="1600200"/>
            <a:ext cx="8075240" cy="4997152"/>
          </a:xfrm>
        </p:spPr>
        <p:txBody>
          <a:bodyPr>
            <a:normAutofit/>
          </a:bodyPr>
          <a:lstStyle/>
          <a:p>
            <a:r>
              <a:rPr lang="ja-JP" altLang="en-US" sz="2800" dirty="0"/>
              <a:t>文部</a:t>
            </a:r>
            <a:r>
              <a:rPr lang="ja-JP" altLang="en-US" sz="2800" dirty="0" smtClean="0"/>
              <a:t>科学省</a:t>
            </a:r>
            <a:endParaRPr lang="en-US" altLang="ja-JP" sz="2800" dirty="0" smtClean="0"/>
          </a:p>
          <a:p>
            <a:r>
              <a:rPr kumimoji="1" lang="ja-JP" altLang="en-US" sz="2800" dirty="0" smtClean="0"/>
              <a:t>平成</a:t>
            </a:r>
            <a:r>
              <a:rPr kumimoji="1" lang="en-US" altLang="ja-JP" sz="2800" dirty="0" smtClean="0"/>
              <a:t>27</a:t>
            </a:r>
            <a:r>
              <a:rPr kumimoji="1" lang="ja-JP" altLang="en-US" sz="2800" dirty="0" smtClean="0"/>
              <a:t>年</a:t>
            </a:r>
            <a:r>
              <a:rPr kumimoji="1" lang="en-US" altLang="ja-JP" sz="2800" dirty="0" smtClean="0"/>
              <a:t>5</a:t>
            </a:r>
            <a:r>
              <a:rPr kumimoji="1" lang="ja-JP" altLang="en-US" sz="2800" dirty="0" smtClean="0"/>
              <a:t>月（第</a:t>
            </a:r>
            <a:r>
              <a:rPr kumimoji="1" lang="en-US" altLang="ja-JP" sz="2800" dirty="0" smtClean="0"/>
              <a:t>1</a:t>
            </a:r>
            <a:r>
              <a:rPr kumimoji="1" lang="ja-JP" altLang="en-US" sz="2800" dirty="0" smtClean="0"/>
              <a:t>回）</a:t>
            </a:r>
            <a:endParaRPr kumimoji="1" lang="en-US" altLang="ja-JP" sz="2800" dirty="0" smtClean="0"/>
          </a:p>
          <a:p>
            <a:r>
              <a:rPr lang="ja-JP" altLang="en-US" sz="2800" dirty="0"/>
              <a:t> </a:t>
            </a:r>
            <a:r>
              <a:rPr lang="ja-JP" altLang="en-US" sz="2000" dirty="0" smtClean="0"/>
              <a:t>「デジタル教科書</a:t>
            </a:r>
            <a:r>
              <a:rPr lang="ja-JP" altLang="en-US" sz="2000" dirty="0"/>
              <a:t>」の位置付けに関する検討会議 中間</a:t>
            </a:r>
            <a:r>
              <a:rPr lang="ja-JP" altLang="en-US" sz="2000" dirty="0" smtClean="0"/>
              <a:t>まとめ</a:t>
            </a:r>
            <a:endParaRPr lang="en-US" altLang="ja-JP" sz="2000" dirty="0" smtClean="0"/>
          </a:p>
          <a:p>
            <a:pPr lvl="1"/>
            <a:r>
              <a:rPr lang="ja-JP" altLang="en-US" sz="2000" dirty="0" smtClean="0"/>
              <a:t>平成</a:t>
            </a:r>
            <a:r>
              <a:rPr lang="en-US" altLang="ja-JP" sz="2000" dirty="0" smtClean="0"/>
              <a:t>28</a:t>
            </a:r>
            <a:r>
              <a:rPr lang="ja-JP" altLang="en-US" sz="2000" dirty="0" smtClean="0"/>
              <a:t>年</a:t>
            </a:r>
            <a:r>
              <a:rPr lang="en-US" altLang="ja-JP" sz="2000" dirty="0" smtClean="0"/>
              <a:t>6</a:t>
            </a:r>
            <a:r>
              <a:rPr lang="ja-JP" altLang="en-US" sz="2000" dirty="0" smtClean="0"/>
              <a:t>月</a:t>
            </a:r>
            <a:r>
              <a:rPr lang="en-US" altLang="ja-JP" sz="2000" dirty="0" smtClean="0"/>
              <a:t>16</a:t>
            </a:r>
            <a:r>
              <a:rPr lang="ja-JP" altLang="en-US" sz="2000" dirty="0" smtClean="0"/>
              <a:t>日</a:t>
            </a:r>
            <a:endParaRPr lang="en-US" altLang="ja-JP" sz="2000" dirty="0" smtClean="0"/>
          </a:p>
          <a:p>
            <a:pPr lvl="1"/>
            <a:r>
              <a:rPr lang="en-US" altLang="ja-JP" sz="2000" dirty="0" smtClean="0"/>
              <a:t>『</a:t>
            </a:r>
            <a:r>
              <a:rPr lang="ja-JP" altLang="en-US" sz="2000" dirty="0"/>
              <a:t>紙の教科書とデジタル教科書の学習内容（コンテンツ）</a:t>
            </a:r>
            <a:r>
              <a:rPr lang="ja-JP" altLang="en-US" sz="2000" dirty="0" smtClean="0"/>
              <a:t>は</a:t>
            </a:r>
            <a:endParaRPr lang="en-US" altLang="ja-JP" sz="2000" dirty="0" smtClean="0"/>
          </a:p>
          <a:p>
            <a:pPr marL="448056" lvl="1" indent="0">
              <a:buNone/>
            </a:pPr>
            <a:r>
              <a:rPr lang="ja-JP" altLang="en-US" sz="2000" dirty="0"/>
              <a:t>　</a:t>
            </a:r>
            <a:r>
              <a:rPr lang="ja-JP" altLang="en-US" sz="2000" dirty="0" smtClean="0"/>
              <a:t>  同一</a:t>
            </a:r>
            <a:r>
              <a:rPr lang="ja-JP" altLang="en-US" sz="2000" dirty="0"/>
              <a:t>であることが必要となる</a:t>
            </a:r>
            <a:r>
              <a:rPr lang="ja-JP" altLang="en-US" sz="2000" dirty="0" smtClean="0"/>
              <a:t>。</a:t>
            </a:r>
            <a:r>
              <a:rPr lang="en-US" altLang="ja-JP" sz="2000" dirty="0" smtClean="0"/>
              <a:t>』</a:t>
            </a:r>
          </a:p>
          <a:p>
            <a:pPr lvl="1"/>
            <a:r>
              <a:rPr lang="en-US" altLang="ja-JP" sz="2000" dirty="0" smtClean="0"/>
              <a:t>『</a:t>
            </a:r>
            <a:r>
              <a:rPr lang="ja-JP" altLang="en-US" sz="2000" dirty="0" smtClean="0"/>
              <a:t>当面</a:t>
            </a:r>
            <a:r>
              <a:rPr lang="ja-JP" altLang="en-US" sz="2000" dirty="0"/>
              <a:t>は、デジタル教科書の制作者は、基本的には紙</a:t>
            </a:r>
            <a:r>
              <a:rPr lang="ja-JP" altLang="en-US" sz="2000" dirty="0" smtClean="0"/>
              <a:t>の</a:t>
            </a:r>
            <a:endParaRPr lang="en-US" altLang="ja-JP" sz="2000" dirty="0" smtClean="0"/>
          </a:p>
          <a:p>
            <a:pPr marL="448056" lvl="1" indent="0">
              <a:buNone/>
            </a:pPr>
            <a:r>
              <a:rPr lang="ja-JP" altLang="en-US" sz="2000" dirty="0"/>
              <a:t>　 </a:t>
            </a:r>
            <a:r>
              <a:rPr lang="ja-JP" altLang="en-US" sz="2000" dirty="0" smtClean="0"/>
              <a:t> 教科書</a:t>
            </a:r>
            <a:r>
              <a:rPr lang="ja-JP" altLang="en-US" sz="2000" dirty="0"/>
              <a:t>を制作する教科書発行者のみとすることが</a:t>
            </a:r>
            <a:r>
              <a:rPr lang="ja-JP" altLang="en-US" sz="2000" dirty="0" smtClean="0"/>
              <a:t>適当</a:t>
            </a:r>
            <a:r>
              <a:rPr lang="en-US" altLang="ja-JP" sz="2000" dirty="0" smtClean="0"/>
              <a:t>』</a:t>
            </a:r>
            <a:endParaRPr lang="ja-JP" altLang="en-US" sz="2000" dirty="0"/>
          </a:p>
          <a:p>
            <a:pPr lvl="1"/>
            <a:r>
              <a:rPr lang="en-US" altLang="ja-JP" sz="2000" dirty="0" smtClean="0"/>
              <a:t>『</a:t>
            </a:r>
            <a:r>
              <a:rPr lang="ja-JP" altLang="en-US" sz="2000" dirty="0" smtClean="0"/>
              <a:t>小学校</a:t>
            </a:r>
            <a:r>
              <a:rPr lang="ja-JP" altLang="en-US" sz="2000" dirty="0"/>
              <a:t>における外国語科について、主たる教材で</a:t>
            </a:r>
            <a:r>
              <a:rPr lang="ja-JP" altLang="en-US" sz="2000" dirty="0" smtClean="0"/>
              <a:t>ある</a:t>
            </a:r>
            <a:endParaRPr lang="en-US" altLang="ja-JP" sz="2000" dirty="0" smtClean="0"/>
          </a:p>
          <a:p>
            <a:pPr marL="448056" lvl="1" indent="0">
              <a:buNone/>
            </a:pPr>
            <a:r>
              <a:rPr lang="ja-JP" altLang="en-US" sz="2000" dirty="0"/>
              <a:t>　 </a:t>
            </a:r>
            <a:r>
              <a:rPr lang="ja-JP" altLang="en-US" sz="2000" dirty="0" smtClean="0"/>
              <a:t> 教科書</a:t>
            </a:r>
            <a:r>
              <a:rPr lang="ja-JP" altLang="en-US" sz="2000" dirty="0"/>
              <a:t>に音声を加える必要性が高いという</a:t>
            </a:r>
            <a:r>
              <a:rPr lang="ja-JP" altLang="en-US" sz="2000" dirty="0" smtClean="0"/>
              <a:t>意見</a:t>
            </a:r>
            <a:r>
              <a:rPr lang="en-US" altLang="ja-JP" sz="2000" dirty="0" smtClean="0"/>
              <a:t>』</a:t>
            </a:r>
          </a:p>
          <a:p>
            <a:pPr lvl="1"/>
            <a:r>
              <a:rPr lang="en-US" altLang="ja-JP" sz="1600" dirty="0" smtClean="0"/>
              <a:t>※</a:t>
            </a:r>
            <a:r>
              <a:rPr lang="ja-JP" altLang="en-US" sz="1600" dirty="0"/>
              <a:t> 「デジタル教科書」の位置付けに関する検討会議 中間</a:t>
            </a:r>
            <a:r>
              <a:rPr lang="ja-JP" altLang="en-US" sz="1600" dirty="0" smtClean="0"/>
              <a:t>まとめより一部抜粋</a:t>
            </a:r>
            <a:endParaRPr lang="en-US" altLang="ja-JP" sz="1600" dirty="0" smtClean="0"/>
          </a:p>
        </p:txBody>
      </p:sp>
    </p:spTree>
    <p:extLst>
      <p:ext uri="{BB962C8B-B14F-4D97-AF65-F5344CB8AC3E}">
        <p14:creationId xmlns:p14="http://schemas.microsoft.com/office/powerpoint/2010/main" val="360679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デジタル教材の開発</a:t>
            </a:r>
            <a:r>
              <a:rPr lang="ja-JP" altLang="en-US" dirty="0" smtClean="0"/>
              <a:t>環境</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デジタル教科書とデジタル教材</a:t>
            </a:r>
            <a:endParaRPr lang="en-US" altLang="ja-JP" dirty="0" smtClean="0"/>
          </a:p>
          <a:p>
            <a:r>
              <a:rPr kumimoji="1" lang="ja-JP" altLang="en-US" dirty="0"/>
              <a:t>デジタル教材</a:t>
            </a:r>
            <a:r>
              <a:rPr kumimoji="1" lang="ja-JP" altLang="en-US" dirty="0" smtClean="0"/>
              <a:t>の開発環境</a:t>
            </a:r>
            <a:endParaRPr kumimoji="1" lang="en-US" altLang="ja-JP" dirty="0" smtClean="0"/>
          </a:p>
          <a:p>
            <a:pPr lvl="1"/>
            <a:r>
              <a:rPr lang="en-US" altLang="ja-JP" dirty="0" err="1" smtClean="0"/>
              <a:t>FileMakerPRO</a:t>
            </a:r>
            <a:r>
              <a:rPr lang="en-US" altLang="ja-JP" dirty="0" smtClean="0"/>
              <a:t> 15</a:t>
            </a:r>
          </a:p>
          <a:p>
            <a:pPr lvl="1"/>
            <a:r>
              <a:rPr lang="en-US" altLang="ja-JP" dirty="0"/>
              <a:t>http://www.filemaker.com/jp</a:t>
            </a:r>
            <a:r>
              <a:rPr lang="en-US" altLang="ja-JP" dirty="0" smtClean="0"/>
              <a:t>/</a:t>
            </a:r>
          </a:p>
          <a:p>
            <a:pPr lvl="1"/>
            <a:r>
              <a:rPr kumimoji="1" lang="en-US" altLang="ja-JP" dirty="0" smtClean="0"/>
              <a:t>iPad</a:t>
            </a:r>
            <a:r>
              <a:rPr kumimoji="1" lang="ja-JP" altLang="en-US" dirty="0" smtClean="0"/>
              <a:t>ないし</a:t>
            </a:r>
            <a:r>
              <a:rPr kumimoji="1" lang="en-US" altLang="ja-JP" dirty="0" smtClean="0"/>
              <a:t>iPhone</a:t>
            </a:r>
          </a:p>
          <a:p>
            <a:endParaRPr kumimoji="1" lang="en-US" altLang="ja-JP" dirty="0" smtClean="0"/>
          </a:p>
          <a:p>
            <a:pPr lvl="1"/>
            <a:endParaRPr kumimoji="1" lang="ja-JP" altLang="en-US" dirty="0"/>
          </a:p>
        </p:txBody>
      </p:sp>
      <p:pic>
        <p:nvPicPr>
          <p:cNvPr id="1026" name="Picture 2" descr="クリックすると新しいウィンドウで開きます"/>
          <p:cNvPicPr>
            <a:picLocks noChangeAspect="1" noChangeArrowheads="1"/>
          </p:cNvPicPr>
          <p:nvPr/>
        </p:nvPicPr>
        <p:blipFill rotWithShape="1">
          <a:blip r:embed="rId2">
            <a:extLst>
              <a:ext uri="{28A0092B-C50C-407E-A947-70E740481C1C}">
                <a14:useLocalDpi xmlns:a14="http://schemas.microsoft.com/office/drawing/2010/main" val="0"/>
              </a:ext>
            </a:extLst>
          </a:blip>
          <a:srcRect l="17708" r="17578" b="4746"/>
          <a:stretch/>
        </p:blipFill>
        <p:spPr bwMode="auto">
          <a:xfrm>
            <a:off x="5580113" y="2344542"/>
            <a:ext cx="2664296" cy="392164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5472267" y="6381328"/>
            <a:ext cx="2111098" cy="369332"/>
          </a:xfrm>
          <a:prstGeom prst="rect">
            <a:avLst/>
          </a:prstGeom>
          <a:noFill/>
        </p:spPr>
        <p:txBody>
          <a:bodyPr wrap="none" rtlCol="0">
            <a:spAutoFit/>
          </a:bodyPr>
          <a:lstStyle/>
          <a:p>
            <a:r>
              <a:rPr kumimoji="1" lang="en-US" altLang="ja-JP" dirty="0" smtClean="0"/>
              <a:t>© </a:t>
            </a:r>
            <a:r>
              <a:rPr lang="en-US" altLang="ja-JP" dirty="0"/>
              <a:t>FileMaker, Inc.</a:t>
            </a:r>
            <a:endParaRPr kumimoji="1" lang="ja-JP" altLang="en-US" dirty="0"/>
          </a:p>
        </p:txBody>
      </p:sp>
    </p:spTree>
    <p:extLst>
      <p:ext uri="{BB962C8B-B14F-4D97-AF65-F5344CB8AC3E}">
        <p14:creationId xmlns:p14="http://schemas.microsoft.com/office/powerpoint/2010/main" val="3795529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開発コンセプト</a:t>
            </a:r>
            <a:endParaRPr kumimoji="1" lang="ja-JP" altLang="en-US" dirty="0"/>
          </a:p>
        </p:txBody>
      </p:sp>
      <p:sp>
        <p:nvSpPr>
          <p:cNvPr id="3" name="コンテンツ プレースホルダー 2"/>
          <p:cNvSpPr>
            <a:spLocks noGrp="1"/>
          </p:cNvSpPr>
          <p:nvPr>
            <p:ph idx="1"/>
          </p:nvPr>
        </p:nvSpPr>
        <p:spPr>
          <a:xfrm>
            <a:off x="457200" y="1600200"/>
            <a:ext cx="7467600" cy="5069160"/>
          </a:xfrm>
        </p:spPr>
        <p:txBody>
          <a:bodyPr/>
          <a:lstStyle/>
          <a:p>
            <a:r>
              <a:rPr kumimoji="1" lang="en-US" altLang="ja-JP" dirty="0" smtClean="0"/>
              <a:t>Freemium</a:t>
            </a:r>
          </a:p>
          <a:p>
            <a:pPr lvl="1"/>
            <a:r>
              <a:rPr lang="ja-JP" altLang="en-US" dirty="0"/>
              <a:t>基本的なサービスや製品は無料で提供し、さらに高度な機能や特別な機能については料金を課金する仕組みの</a:t>
            </a:r>
            <a:r>
              <a:rPr lang="ja-JP" altLang="en-US" dirty="0" smtClean="0"/>
              <a:t>ビジネスモデル</a:t>
            </a:r>
            <a:endParaRPr lang="en-US" altLang="ja-JP" dirty="0" smtClean="0"/>
          </a:p>
          <a:p>
            <a:r>
              <a:rPr lang="en-US" altLang="ja-JP" dirty="0" err="1" smtClean="0"/>
              <a:t>Anytime,Anywhere</a:t>
            </a:r>
            <a:endParaRPr lang="en-US" altLang="ja-JP" dirty="0" smtClean="0"/>
          </a:p>
          <a:p>
            <a:pPr lvl="1"/>
            <a:r>
              <a:rPr lang="ja-JP" altLang="en-US" dirty="0"/>
              <a:t>いつでもどこ</a:t>
            </a:r>
            <a:r>
              <a:rPr lang="ja-JP" altLang="en-US" dirty="0" smtClean="0"/>
              <a:t>でも</a:t>
            </a:r>
            <a:r>
              <a:rPr lang="ja-JP" altLang="en-US" dirty="0"/>
              <a:t>使いたい時</a:t>
            </a:r>
            <a:r>
              <a:rPr lang="ja-JP" altLang="en-US" dirty="0" smtClean="0"/>
              <a:t>にすぐ使える</a:t>
            </a:r>
            <a:endParaRPr lang="en-US" altLang="ja-JP" dirty="0" smtClean="0"/>
          </a:p>
          <a:p>
            <a:pPr lvl="2"/>
            <a:r>
              <a:rPr lang="en-US" altLang="ja-JP" dirty="0"/>
              <a:t>Ex)</a:t>
            </a:r>
            <a:r>
              <a:rPr lang="ja-JP" altLang="en-US" dirty="0"/>
              <a:t>友人との食事中、本を読んでいる</a:t>
            </a:r>
            <a:r>
              <a:rPr lang="ja-JP" altLang="en-US" dirty="0" smtClean="0"/>
              <a:t>とき</a:t>
            </a:r>
            <a:endParaRPr lang="en-US" altLang="ja-JP" dirty="0"/>
          </a:p>
          <a:p>
            <a:r>
              <a:rPr kumimoji="1" lang="en-US" altLang="ja-JP" dirty="0" smtClean="0"/>
              <a:t>Easy</a:t>
            </a:r>
          </a:p>
          <a:p>
            <a:pPr lvl="1"/>
            <a:r>
              <a:rPr lang="ja-JP" altLang="en-US" dirty="0"/>
              <a:t>直感的に使用できるインターフェイス</a:t>
            </a:r>
            <a:endParaRPr lang="en-US" altLang="ja-JP" dirty="0"/>
          </a:p>
          <a:p>
            <a:pPr lvl="1"/>
            <a:r>
              <a:rPr lang="ja-JP" altLang="en-US" dirty="0"/>
              <a:t>管理者のデータメンテナンスが</a:t>
            </a:r>
            <a:r>
              <a:rPr lang="ja-JP" altLang="en-US" dirty="0" smtClean="0"/>
              <a:t>容易</a:t>
            </a:r>
            <a:endParaRPr kumimoji="1" lang="en-US" altLang="ja-JP" dirty="0" smtClean="0"/>
          </a:p>
        </p:txBody>
      </p:sp>
    </p:spTree>
    <p:extLst>
      <p:ext uri="{BB962C8B-B14F-4D97-AF65-F5344CB8AC3E}">
        <p14:creationId xmlns:p14="http://schemas.microsoft.com/office/powerpoint/2010/main" val="29867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Demonstration</a:t>
            </a:r>
          </a:p>
        </p:txBody>
      </p:sp>
      <p:pic>
        <p:nvPicPr>
          <p:cNvPr id="4" name="図 3"/>
          <p:cNvPicPr/>
          <p:nvPr/>
        </p:nvPicPr>
        <p:blipFill rotWithShape="1">
          <a:blip r:embed="rId2" cstate="print">
            <a:extLst>
              <a:ext uri="{28A0092B-C50C-407E-A947-70E740481C1C}">
                <a14:useLocalDpi xmlns:a14="http://schemas.microsoft.com/office/drawing/2010/main" val="0"/>
              </a:ext>
            </a:extLst>
          </a:blip>
          <a:srcRect t="6250" r="58463" b="47559"/>
          <a:stretch/>
        </p:blipFill>
        <p:spPr bwMode="auto">
          <a:xfrm>
            <a:off x="1368506" y="1484784"/>
            <a:ext cx="3059478" cy="4536504"/>
          </a:xfrm>
          <a:prstGeom prst="rect">
            <a:avLst/>
          </a:prstGeom>
          <a:noFill/>
          <a:ln w="635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xtLst/>
        </p:spPr>
      </p:pic>
    </p:spTree>
    <p:extLst>
      <p:ext uri="{BB962C8B-B14F-4D97-AF65-F5344CB8AC3E}">
        <p14:creationId xmlns:p14="http://schemas.microsoft.com/office/powerpoint/2010/main" val="3810088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Down Load</a:t>
            </a:r>
            <a:endParaRPr kumimoji="1" lang="ja-JP" altLang="en-US" dirty="0"/>
          </a:p>
        </p:txBody>
      </p:sp>
      <p:sp>
        <p:nvSpPr>
          <p:cNvPr id="3" name="コンテンツ プレースホルダー 2"/>
          <p:cNvSpPr>
            <a:spLocks noGrp="1"/>
          </p:cNvSpPr>
          <p:nvPr>
            <p:ph idx="1"/>
          </p:nvPr>
        </p:nvSpPr>
        <p:spPr>
          <a:xfrm>
            <a:off x="457200" y="1600200"/>
            <a:ext cx="8435280" cy="4525963"/>
          </a:xfrm>
        </p:spPr>
        <p:txBody>
          <a:bodyPr/>
          <a:lstStyle/>
          <a:p>
            <a:r>
              <a:rPr lang="en-US" altLang="ja-JP" sz="2400" b="1" dirty="0"/>
              <a:t>Ⅰ</a:t>
            </a:r>
            <a:r>
              <a:rPr lang="ja-JP" altLang="en-US" sz="2400" b="1" dirty="0" err="1"/>
              <a:t>．</a:t>
            </a:r>
            <a:r>
              <a:rPr lang="ja-JP" altLang="en-US" sz="2400" b="1" dirty="0"/>
              <a:t>英語で言いたいことが言えるようになるために</a:t>
            </a:r>
            <a:br>
              <a:rPr lang="ja-JP" altLang="en-US" sz="2400" b="1" dirty="0"/>
            </a:br>
            <a:r>
              <a:rPr lang="ja-JP" altLang="en-US" sz="2400" b="1" dirty="0"/>
              <a:t>　</a:t>
            </a:r>
            <a:r>
              <a:rPr lang="en-US" altLang="ja-JP" sz="2000" b="1" dirty="0" smtClean="0"/>
              <a:t>-</a:t>
            </a:r>
            <a:r>
              <a:rPr lang="ja-JP" altLang="en-US" sz="2000" b="1" dirty="0" smtClean="0"/>
              <a:t>日本人</a:t>
            </a:r>
            <a:r>
              <a:rPr lang="ja-JP" altLang="en-US" sz="2000" b="1" dirty="0"/>
              <a:t>英語学習者のための日英パラレル・</a:t>
            </a:r>
            <a:r>
              <a:rPr lang="ja-JP" altLang="en-US" sz="2000" b="1" dirty="0" smtClean="0"/>
              <a:t>コーパス</a:t>
            </a:r>
            <a:r>
              <a:rPr lang="en-US" altLang="ja-JP" sz="2000" b="1" dirty="0" smtClean="0"/>
              <a:t>-</a:t>
            </a:r>
          </a:p>
          <a:p>
            <a:r>
              <a:rPr lang="ja-JP" altLang="en-US" sz="2800" b="1" dirty="0" smtClean="0"/>
              <a:t>マニュアル、アプリケーションダウンロード</a:t>
            </a:r>
            <a:endParaRPr lang="en-US" altLang="ja-JP" sz="3200" b="1" dirty="0"/>
          </a:p>
          <a:p>
            <a:r>
              <a:rPr lang="en-US" altLang="ja-JP" sz="2800" dirty="0">
                <a:hlinkClick r:id="rId2"/>
              </a:rPr>
              <a:t>http://</a:t>
            </a:r>
            <a:r>
              <a:rPr lang="en-US" altLang="ja-JP" sz="2800" dirty="0" smtClean="0">
                <a:hlinkClick r:id="rId2"/>
              </a:rPr>
              <a:t>www.tamagawa.ac.jp/research/je-parallel/</a:t>
            </a:r>
            <a:endParaRPr lang="en-US" altLang="ja-JP" sz="2800" dirty="0" smtClean="0"/>
          </a:p>
          <a:p>
            <a:endParaRPr kumimoji="1" lang="ja-JP" altLang="en-US" sz="2800" dirty="0"/>
          </a:p>
        </p:txBody>
      </p:sp>
    </p:spTree>
    <p:extLst>
      <p:ext uri="{BB962C8B-B14F-4D97-AF65-F5344CB8AC3E}">
        <p14:creationId xmlns:p14="http://schemas.microsoft.com/office/powerpoint/2010/main" val="3119014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Profile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Kiyoshi </a:t>
            </a:r>
            <a:r>
              <a:rPr kumimoji="1" lang="en-US" altLang="ja-JP" dirty="0" err="1" smtClean="0"/>
              <a:t>Naitoh</a:t>
            </a:r>
            <a:endParaRPr kumimoji="1" lang="en-US" altLang="ja-JP" dirty="0" smtClean="0"/>
          </a:p>
          <a:p>
            <a:pPr lvl="1"/>
            <a:r>
              <a:rPr lang="ja-JP" altLang="en-US" dirty="0"/>
              <a:t>玉川</a:t>
            </a:r>
            <a:r>
              <a:rPr lang="ja-JP" altLang="en-US" dirty="0" smtClean="0"/>
              <a:t>大学 学術研究所 研究促進室</a:t>
            </a:r>
            <a:endParaRPr lang="en-US" altLang="ja-JP" dirty="0" smtClean="0"/>
          </a:p>
          <a:p>
            <a:pPr lvl="2"/>
            <a:r>
              <a:rPr lang="en-US" altLang="ja-JP" dirty="0" smtClean="0"/>
              <a:t>mt_kailas@mac.com</a:t>
            </a:r>
          </a:p>
          <a:p>
            <a:pPr lvl="2"/>
            <a:r>
              <a:rPr lang="en-US" altLang="ja-JP" dirty="0"/>
              <a:t>https://www.facebook.com/profile.php</a:t>
            </a:r>
            <a:r>
              <a:rPr lang="en-US" altLang="ja-JP" dirty="0" smtClean="0"/>
              <a:t>?</a:t>
            </a:r>
          </a:p>
          <a:p>
            <a:pPr marL="749808" lvl="2" indent="0">
              <a:buNone/>
            </a:pPr>
            <a:r>
              <a:rPr lang="en-US" altLang="ja-JP" dirty="0" smtClean="0"/>
              <a:t>				id=100008323155918</a:t>
            </a:r>
            <a:endParaRPr kumimoji="1" lang="ja-JP" altLang="en-US" dirty="0"/>
          </a:p>
        </p:txBody>
      </p:sp>
    </p:spTree>
    <p:extLst>
      <p:ext uri="{BB962C8B-B14F-4D97-AF65-F5344CB8AC3E}">
        <p14:creationId xmlns:p14="http://schemas.microsoft.com/office/powerpoint/2010/main" val="1969421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167976932"/>
      </p:ext>
    </p:extLst>
  </p:cSld>
  <p:clrMapOvr>
    <a:masterClrMapping/>
  </p:clrMapOvr>
</p:sld>
</file>

<file path=ppt/theme/theme1.xml><?xml version="1.0" encoding="utf-8"?>
<a:theme xmlns:a="http://schemas.openxmlformats.org/drawingml/2006/main" name="テクノロジー">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1284</TotalTime>
  <Words>189</Words>
  <Application>Microsoft Office PowerPoint</Application>
  <PresentationFormat>画面に合わせる (4:3)</PresentationFormat>
  <Paragraphs>50</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テクノロジー</vt:lpstr>
      <vt:lpstr>PowerPoint プレゼンテーション</vt:lpstr>
      <vt:lpstr>Agenda</vt:lpstr>
      <vt:lpstr>「デジタル教科書」の位置付けに関する検討会議</vt:lpstr>
      <vt:lpstr>デジタル教材の開発環境</vt:lpstr>
      <vt:lpstr>開発コンセプト</vt:lpstr>
      <vt:lpstr>Demonstration</vt:lpstr>
      <vt:lpstr>Down Load</vt:lpstr>
      <vt:lpstr>Profile</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内藤　清志</dc:creator>
  <cp:lastModifiedBy>内藤　清志</cp:lastModifiedBy>
  <cp:revision>24</cp:revision>
  <cp:lastPrinted>2016-08-10T07:51:48Z</cp:lastPrinted>
  <dcterms:created xsi:type="dcterms:W3CDTF">2015-11-30T05:58:47Z</dcterms:created>
  <dcterms:modified xsi:type="dcterms:W3CDTF">2016-08-10T07:54:22Z</dcterms:modified>
</cp:coreProperties>
</file>